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handoutMasterIdLst>
    <p:handoutMasterId r:id="rId20"/>
  </p:handoutMasterIdLst>
  <p:sldIdLst>
    <p:sldId id="256" r:id="rId3"/>
    <p:sldId id="257" r:id="rId4"/>
    <p:sldId id="294" r:id="rId5"/>
    <p:sldId id="322" r:id="rId6"/>
    <p:sldId id="261" r:id="rId7"/>
    <p:sldId id="321" r:id="rId8"/>
    <p:sldId id="295" r:id="rId9"/>
    <p:sldId id="323" r:id="rId10"/>
    <p:sldId id="328" r:id="rId11"/>
    <p:sldId id="324" r:id="rId12"/>
    <p:sldId id="325" r:id="rId13"/>
    <p:sldId id="326" r:id="rId14"/>
    <p:sldId id="327" r:id="rId15"/>
    <p:sldId id="329" r:id="rId16"/>
    <p:sldId id="330" r:id="rId17"/>
    <p:sldId id="283" r:id="rId18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5" autoAdjust="0"/>
    <p:restoredTop sz="85535" autoAdjust="0"/>
  </p:normalViewPr>
  <p:slideViewPr>
    <p:cSldViewPr>
      <p:cViewPr varScale="1">
        <p:scale>
          <a:sx n="82" d="100"/>
          <a:sy n="82" d="100"/>
        </p:scale>
        <p:origin x="-90" y="-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616EA-7DD0-4941-A75A-3667382BAFA7}" type="datetimeFigureOut">
              <a:rPr lang="en-AU" smtClean="0"/>
              <a:t>15/09/2015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9D33E-A3FB-4934-A650-17B0E40F5DA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096569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278A0-4A02-4D4B-A8AB-1E1752F8063F}" type="datetimeFigureOut">
              <a:rPr lang="en-AU" smtClean="0"/>
              <a:t>15/09/2015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5B237-D46E-4369-8BD7-541EBC30F64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568066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5139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 driver board</a:t>
            </a:r>
          </a:p>
          <a:p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board</a:t>
            </a:r>
            <a:endParaRPr lang="en-AU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2513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Ferrite cores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 array</a:t>
            </a:r>
            <a:endParaRPr lang="en-AU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600" b="0" kern="1200" dirty="0" smtClean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What was it replaced by? DRAM</a:t>
            </a:r>
            <a:r>
              <a:rPr lang="en-US" sz="1200" b="1" kern="1200" baseline="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bank, flash cards</a:t>
            </a:r>
            <a:endParaRPr lang="en-AU" sz="1200" b="1" kern="1200" dirty="0" smtClean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E5B237-D46E-4369-8BD7-541EBC30F64D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155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6998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146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This work is licensed under a Creative Commons Attribution 4.0 International License.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2179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 smtClean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3868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B0777-4C60-462E-A92C-CDAFD498799C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This work is licensed under a Creative Commons Attribution 4.0 International License.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567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80728"/>
            <a:ext cx="4038600" cy="5145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28"/>
            <a:ext cx="4038600" cy="5145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3582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9804" y="980728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28800"/>
            <a:ext cx="4040188" cy="44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980728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28800"/>
            <a:ext cx="4041775" cy="44973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8615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7776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4519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7370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129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1680" y="6356350"/>
            <a:ext cx="43281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347717"/>
            <a:ext cx="1117460" cy="3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57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EAB0777-4C60-462E-A92C-CDAFD498799C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FA73C3B-034A-4C99-BF34-A14E4D23D8A5}" type="slidenum">
              <a:rPr lang="en-AU" smtClean="0"/>
              <a:t>‹#›</a:t>
            </a:fld>
            <a:endParaRPr lang="en-AU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Excel_Worksheet1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trip down memory lane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Rolfe </a:t>
            </a:r>
            <a:r>
              <a:rPr lang="en-US" dirty="0" err="1" smtClean="0"/>
              <a:t>Bozier</a:t>
            </a:r>
            <a:endParaRPr lang="en-US" dirty="0" smtClean="0"/>
          </a:p>
          <a:p>
            <a:r>
              <a:rPr lang="en-US" dirty="0" smtClean="0"/>
              <a:t>16-Sep-2015</a:t>
            </a:r>
          </a:p>
          <a:p>
            <a:pPr algn="ctr"/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(or, all about core memory)</a:t>
            </a:r>
            <a:endParaRPr lang="en-AU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135973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 2,736,880 – Jay Forrester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980728"/>
                <a:ext cx="5626968" cy="514543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Split the current through a ring across 2 wires; total current = threshold value</a:t>
                </a: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Arranges cores in an X/Y array</a:t>
                </a:r>
              </a:p>
              <a:p>
                <a:pPr lvl="1"/>
                <a:r>
                  <a:rPr lang="en-US" sz="2000" dirty="0" smtClean="0">
                    <a:solidFill>
                      <a:schemeClr val="tx1"/>
                    </a:solidFill>
                  </a:rPr>
                  <a:t>Pass half the current through 1 column</a:t>
                </a:r>
              </a:p>
              <a:p>
                <a:pPr lvl="1"/>
                <a:r>
                  <a:rPr lang="en-US" sz="2000" dirty="0" smtClean="0">
                    <a:solidFill>
                      <a:schemeClr val="tx1"/>
                    </a:solidFill>
                  </a:rPr>
                  <a:t>Pass half the current through 1 row</a:t>
                </a:r>
              </a:p>
              <a:p>
                <a:pPr lvl="1"/>
                <a:r>
                  <a:rPr lang="en-US" sz="2000" dirty="0" smtClean="0">
                    <a:solidFill>
                      <a:schemeClr val="tx1"/>
                    </a:solidFill>
                  </a:rPr>
                  <a:t>Only the core at the intersection gets the right amount of current</a:t>
                </a:r>
              </a:p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Only need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address lines</a:t>
                </a:r>
              </a:p>
              <a:p>
                <a:r>
                  <a:rPr lang="en-US" sz="2400" dirty="0" smtClean="0"/>
                  <a:t>1 sense wire going through all cores</a:t>
                </a:r>
              </a:p>
              <a:p>
                <a:r>
                  <a:rPr lang="en-US" sz="2400" dirty="0" smtClean="0"/>
                  <a:t>Random access</a:t>
                </a:r>
              </a:p>
              <a:p>
                <a:r>
                  <a:rPr lang="en-US" sz="2400" dirty="0"/>
                  <a:t>In </a:t>
                </a:r>
                <a:r>
                  <a:rPr lang="en-US" sz="2400" dirty="0" smtClean="0"/>
                  <a:t>1964, MIT sold </a:t>
                </a:r>
                <a:r>
                  <a:rPr lang="en-US" sz="2400" dirty="0"/>
                  <a:t>the patent to IBM for </a:t>
                </a:r>
                <a:r>
                  <a:rPr lang="en-US" sz="2400" dirty="0" smtClean="0"/>
                  <a:t>$13,000,000</a:t>
                </a:r>
                <a:endParaRPr lang="en-US" sz="2400" dirty="0"/>
              </a:p>
              <a:p>
                <a:pPr lvl="1"/>
                <a:r>
                  <a:rPr lang="en-US" sz="1600" dirty="0"/>
                  <a:t>That’s about </a:t>
                </a:r>
                <a:r>
                  <a:rPr lang="en-US" sz="1600" dirty="0" smtClean="0"/>
                  <a:t>$100M </a:t>
                </a:r>
                <a:r>
                  <a:rPr lang="en-US" sz="1600" dirty="0"/>
                  <a:t>in today’s </a:t>
                </a:r>
                <a:r>
                  <a:rPr lang="en-US" sz="1600" dirty="0" smtClean="0"/>
                  <a:t>money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endParaRPr lang="en-US" sz="2400" dirty="0" smtClean="0"/>
              </a:p>
              <a:p>
                <a:pPr lvl="1"/>
                <a:endParaRPr lang="en-US" sz="2000" dirty="0" smtClean="0"/>
              </a:p>
              <a:p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80728"/>
                <a:ext cx="5626968" cy="5145435"/>
              </a:xfrm>
              <a:blipFill rotWithShape="1">
                <a:blip r:embed="rId3"/>
                <a:stretch>
                  <a:fillRect l="-1408" t="-948" b="-35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988" y="764704"/>
            <a:ext cx="2760383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7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Into the third dimension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You can’t keep making arrays bigger and bigger</a:t>
            </a:r>
          </a:p>
          <a:p>
            <a:r>
              <a:rPr lang="en-US" sz="2400" dirty="0" smtClean="0"/>
              <a:t>Stacking them makes sense</a:t>
            </a:r>
          </a:p>
          <a:p>
            <a:pPr lvl="1"/>
            <a:r>
              <a:rPr lang="en-US" sz="2000" dirty="0" smtClean="0"/>
              <a:t>Expand the address space by using extra bits to address each plane</a:t>
            </a:r>
          </a:p>
          <a:p>
            <a:pPr lvl="1"/>
            <a:r>
              <a:rPr lang="en-US" sz="2000" dirty="0" smtClean="0"/>
              <a:t>Store each bit of a word in a separate plane</a:t>
            </a:r>
          </a:p>
          <a:p>
            <a:r>
              <a:rPr lang="en-US" sz="2400" dirty="0" smtClean="0"/>
              <a:t>The inhibit wire was added to make this easier</a:t>
            </a:r>
          </a:p>
          <a:p>
            <a:pPr lvl="1"/>
            <a:r>
              <a:rPr lang="en-US" sz="2000" dirty="0" smtClean="0"/>
              <a:t>Goes through each for in the plane (like the sense wire)</a:t>
            </a:r>
          </a:p>
          <a:p>
            <a:pPr lvl="1"/>
            <a:r>
              <a:rPr lang="en-US" sz="2000" dirty="0" smtClean="0"/>
              <a:t>All planes share the same address lines</a:t>
            </a:r>
          </a:p>
          <a:p>
            <a:pPr lvl="1"/>
            <a:r>
              <a:rPr lang="en-US" sz="2000" dirty="0" smtClean="0"/>
              <a:t>If you don’t want to write to a plane, put some reverse current through the inhibit line, so the net current is below the threshold</a:t>
            </a:r>
          </a:p>
          <a:p>
            <a:endParaRPr lang="en-US" sz="2400" dirty="0" smtClean="0"/>
          </a:p>
          <a:p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8244408" y="626867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b="1" dirty="0" smtClean="0">
                <a:solidFill>
                  <a:srgbClr val="FF0000"/>
                </a:solidFill>
                <a:latin typeface="Calibri"/>
              </a:rPr>
              <a:t>҉</a:t>
            </a:r>
            <a:endParaRPr lang="en-A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64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Performance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Performance</a:t>
            </a:r>
          </a:p>
          <a:p>
            <a:pPr lvl="1"/>
            <a:r>
              <a:rPr lang="en-US" sz="2000" dirty="0" smtClean="0"/>
              <a:t>10s of </a:t>
            </a:r>
            <a:r>
              <a:rPr lang="en-US" sz="2000" dirty="0" err="1" smtClean="0"/>
              <a:t>kBytes</a:t>
            </a:r>
            <a:r>
              <a:rPr lang="en-US" sz="2000" dirty="0" smtClean="0"/>
              <a:t> per plane</a:t>
            </a:r>
          </a:p>
          <a:p>
            <a:pPr lvl="1"/>
            <a:r>
              <a:rPr lang="en-US" sz="2000" dirty="0" smtClean="0"/>
              <a:t>Access time &lt; 1</a:t>
            </a:r>
            <a:r>
              <a:rPr lang="el-GR" sz="2000" dirty="0" smtClean="0">
                <a:latin typeface="Calibri"/>
              </a:rPr>
              <a:t>μ</a:t>
            </a:r>
            <a:r>
              <a:rPr lang="en-US" sz="2000" dirty="0" smtClean="0">
                <a:latin typeface="Calibri"/>
              </a:rPr>
              <a:t>s (clock rate &gt; 1MHz)</a:t>
            </a:r>
            <a:endParaRPr lang="en-US" sz="2000" dirty="0" smtClean="0"/>
          </a:p>
          <a:p>
            <a:pPr lvl="1"/>
            <a:r>
              <a:rPr lang="en-US" sz="2000" dirty="0" smtClean="0"/>
              <a:t>Random access</a:t>
            </a:r>
          </a:p>
          <a:p>
            <a:pPr lvl="1"/>
            <a:r>
              <a:rPr lang="en-US" sz="2000" dirty="0" smtClean="0"/>
              <a:t>Non-volatile</a:t>
            </a:r>
          </a:p>
          <a:p>
            <a:pPr lvl="1"/>
            <a:r>
              <a:rPr lang="en-US" sz="2000" dirty="0" smtClean="0"/>
              <a:t>Power-hungry</a:t>
            </a:r>
          </a:p>
          <a:p>
            <a:r>
              <a:rPr lang="en-US" sz="2400" dirty="0" smtClean="0"/>
              <a:t>Assembly</a:t>
            </a:r>
          </a:p>
          <a:p>
            <a:pPr lvl="1"/>
            <a:r>
              <a:rPr lang="en-US" sz="2000" dirty="0" smtClean="0"/>
              <a:t>Manual at first</a:t>
            </a:r>
          </a:p>
          <a:p>
            <a:pPr lvl="1"/>
            <a:r>
              <a:rPr lang="en-US" sz="2000" dirty="0" smtClean="0"/>
              <a:t>Eventually jigs were created for semi-manual assembly</a:t>
            </a:r>
          </a:p>
          <a:p>
            <a:pPr lvl="2"/>
            <a:r>
              <a:rPr lang="en-US" sz="1600" dirty="0" smtClean="0"/>
              <a:t>Shaking, vacuum tables</a:t>
            </a:r>
          </a:p>
          <a:p>
            <a:pPr lvl="2"/>
            <a:r>
              <a:rPr lang="en-US" sz="1600" dirty="0" smtClean="0"/>
              <a:t>Wires threaded with special needles</a:t>
            </a:r>
          </a:p>
          <a:p>
            <a:pPr lvl="1"/>
            <a:r>
              <a:rPr lang="en-AU" sz="2000" dirty="0" smtClean="0"/>
              <a:t>“Ferrite </a:t>
            </a:r>
            <a:r>
              <a:rPr lang="en-AU" sz="2000" dirty="0"/>
              <a:t>Core Planes and Arrays: IBM’s Manufacturing Evolution</a:t>
            </a:r>
            <a:r>
              <a:rPr lang="en-AU" sz="2000" dirty="0" smtClean="0"/>
              <a:t>”</a:t>
            </a:r>
          </a:p>
          <a:p>
            <a:pPr lvl="2"/>
            <a:r>
              <a:rPr lang="en-US" sz="1600" dirty="0"/>
              <a:t>http://ibm-1401.info/IBMCoreArraysIEEEMagnetics1969.pdf</a:t>
            </a:r>
            <a:endParaRPr lang="en-US" sz="1600" dirty="0" smtClean="0"/>
          </a:p>
          <a:p>
            <a:pPr lvl="2"/>
            <a:endParaRPr lang="en-US" sz="16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164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Proof-of-concept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You can buy ferrite cores on eBay:</a:t>
            </a:r>
          </a:p>
          <a:p>
            <a:pPr lvl="1"/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844824"/>
            <a:ext cx="5436096" cy="37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1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Proof-of-concept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An 8 byte memory board:</a:t>
            </a:r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56792"/>
            <a:ext cx="5765972" cy="45091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44408" y="626867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b="1" dirty="0" smtClean="0">
                <a:solidFill>
                  <a:srgbClr val="FF0000"/>
                </a:solidFill>
                <a:latin typeface="Calibri"/>
              </a:rPr>
              <a:t>҉</a:t>
            </a:r>
            <a:endParaRPr lang="en-A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48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Proof-of-concept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Detecting the sense line pulse:</a:t>
            </a:r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71205"/>
            <a:ext cx="732081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9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1920" y="2924945"/>
            <a:ext cx="792088" cy="115212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3700" dirty="0"/>
              <a:t>?</a:t>
            </a:r>
            <a:endParaRPr lang="en-US" sz="13700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215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did </a:t>
            </a:r>
            <a:r>
              <a:rPr lang="en-US" sz="2400" dirty="0" smtClean="0"/>
              <a:t>core memory </a:t>
            </a:r>
            <a:r>
              <a:rPr lang="en-US" sz="2400" dirty="0"/>
              <a:t>look like?</a:t>
            </a:r>
          </a:p>
          <a:p>
            <a:r>
              <a:rPr lang="en-US" sz="2400" dirty="0" smtClean="0"/>
              <a:t>Its place </a:t>
            </a:r>
            <a:r>
              <a:rPr lang="en-US" sz="2400" dirty="0" smtClean="0"/>
              <a:t>in </a:t>
            </a:r>
            <a:r>
              <a:rPr lang="en-US" sz="2400" dirty="0" smtClean="0"/>
              <a:t>computing history</a:t>
            </a:r>
            <a:endParaRPr lang="en-US" sz="2400" dirty="0" smtClean="0"/>
          </a:p>
          <a:p>
            <a:r>
              <a:rPr lang="en-US" sz="2400" dirty="0" smtClean="0"/>
              <a:t>How </a:t>
            </a:r>
            <a:r>
              <a:rPr lang="en-US" sz="2400" dirty="0" smtClean="0"/>
              <a:t>did it work?</a:t>
            </a:r>
          </a:p>
          <a:p>
            <a:r>
              <a:rPr lang="en-US" sz="2400" dirty="0" smtClean="0"/>
              <a:t>A proof-of-concept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8602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core memory look like?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1 bit stored in a small ferrite</a:t>
            </a:r>
            <a:br>
              <a:rPr lang="en-US" sz="2400" dirty="0" smtClean="0"/>
            </a:br>
            <a:r>
              <a:rPr lang="en-US" sz="2400" dirty="0" smtClean="0"/>
              <a:t>ring</a:t>
            </a:r>
          </a:p>
          <a:p>
            <a:r>
              <a:rPr lang="en-US" sz="2400" dirty="0" smtClean="0"/>
              <a:t>This array:</a:t>
            </a:r>
          </a:p>
          <a:p>
            <a:pPr lvl="1"/>
            <a:r>
              <a:rPr lang="en-US" sz="2000" dirty="0" smtClean="0"/>
              <a:t>16 </a:t>
            </a:r>
            <a:r>
              <a:rPr lang="en-US" sz="2000" dirty="0" err="1" smtClean="0"/>
              <a:t>kwords</a:t>
            </a:r>
            <a:r>
              <a:rPr lang="en-US" sz="2000" dirty="0" smtClean="0"/>
              <a:t> = 32 </a:t>
            </a:r>
            <a:r>
              <a:rPr lang="en-US" sz="2000" dirty="0" err="1" smtClean="0"/>
              <a:t>kbytes</a:t>
            </a:r>
            <a:endParaRPr lang="en-US" sz="2000" dirty="0" smtClean="0"/>
          </a:p>
          <a:p>
            <a:pPr lvl="1"/>
            <a:r>
              <a:rPr lang="en-US" sz="2000" dirty="0" smtClean="0"/>
              <a:t>294,912 cores</a:t>
            </a:r>
          </a:p>
          <a:p>
            <a:pPr lvl="1"/>
            <a:r>
              <a:rPr lang="en-US" sz="2000" dirty="0" smtClean="0"/>
              <a:t>72 sub-blocks of 4 </a:t>
            </a:r>
            <a:r>
              <a:rPr lang="en-US" sz="2000" dirty="0" err="1" smtClean="0"/>
              <a:t>kbits</a:t>
            </a:r>
            <a:endParaRPr lang="en-US" sz="2000" dirty="0" smtClean="0"/>
          </a:p>
          <a:p>
            <a:r>
              <a:rPr lang="en-US" sz="2400" dirty="0" smtClean="0"/>
              <a:t>Separate driver board</a:t>
            </a:r>
          </a:p>
          <a:p>
            <a:r>
              <a:rPr lang="en-US" sz="2400" dirty="0"/>
              <a:t>Manufactured around 1977</a:t>
            </a:r>
          </a:p>
          <a:p>
            <a:pPr lvl="1"/>
            <a:r>
              <a:rPr lang="en-US" sz="2000" dirty="0" smtClean="0"/>
              <a:t>General Automation </a:t>
            </a:r>
            <a:r>
              <a:rPr lang="en-US" sz="2000" dirty="0" err="1" smtClean="0"/>
              <a:t>Inc</a:t>
            </a:r>
            <a:endParaRPr lang="en-US" sz="20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89543" y="663187"/>
            <a:ext cx="3312369" cy="4091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44408" y="626867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b="1" dirty="0" smtClean="0">
                <a:solidFill>
                  <a:srgbClr val="FF0000"/>
                </a:solidFill>
                <a:latin typeface="Calibri"/>
              </a:rPr>
              <a:t>҉</a:t>
            </a:r>
            <a:endParaRPr lang="en-A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85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core memory look like?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Sub-block: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84784"/>
            <a:ext cx="6949409" cy="463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5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brief history of computer memory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Before core memory</a:t>
            </a:r>
          </a:p>
          <a:p>
            <a:pPr lvl="1"/>
            <a:r>
              <a:rPr lang="en-US" sz="2000" dirty="0" smtClean="0"/>
              <a:t>Relays</a:t>
            </a:r>
          </a:p>
          <a:p>
            <a:pPr lvl="2"/>
            <a:r>
              <a:rPr lang="en-US" sz="1600" dirty="0" smtClean="0"/>
              <a:t>10-100s of bits</a:t>
            </a:r>
          </a:p>
          <a:p>
            <a:pPr lvl="1"/>
            <a:r>
              <a:rPr lang="en-US" sz="2000" dirty="0" smtClean="0"/>
              <a:t>Rotating magnetic drums (1932 – 1960s)</a:t>
            </a:r>
          </a:p>
          <a:p>
            <a:pPr lvl="2"/>
            <a:r>
              <a:rPr lang="en-US" sz="1600" dirty="0" smtClean="0"/>
              <a:t>Up to 100s </a:t>
            </a:r>
            <a:r>
              <a:rPr lang="en-US" sz="1600" dirty="0" err="1" smtClean="0"/>
              <a:t>kbits</a:t>
            </a:r>
            <a:endParaRPr lang="en-US" sz="1600" dirty="0"/>
          </a:p>
          <a:p>
            <a:pPr lvl="2"/>
            <a:r>
              <a:rPr lang="en-US" sz="1600" dirty="0" smtClean="0"/>
              <a:t>Sequential access</a:t>
            </a:r>
          </a:p>
          <a:p>
            <a:pPr lvl="2"/>
            <a:r>
              <a:rPr lang="en-US" sz="1600" dirty="0" smtClean="0"/>
              <a:t>Ancestor of floppy / hard disks</a:t>
            </a:r>
          </a:p>
          <a:p>
            <a:pPr lvl="1"/>
            <a:r>
              <a:rPr lang="en-US" sz="2000" dirty="0" smtClean="0"/>
              <a:t>Williams tube (1947 - mid 1950s)</a:t>
            </a:r>
          </a:p>
          <a:p>
            <a:pPr lvl="2"/>
            <a:r>
              <a:rPr lang="en-US" sz="1600" dirty="0" smtClean="0"/>
              <a:t>1-2 </a:t>
            </a:r>
            <a:r>
              <a:rPr lang="en-US" sz="1600" dirty="0" err="1" smtClean="0"/>
              <a:t>kbits</a:t>
            </a:r>
            <a:endParaRPr lang="en-US" sz="1600" dirty="0"/>
          </a:p>
          <a:p>
            <a:pPr lvl="2"/>
            <a:r>
              <a:rPr lang="en-US" sz="1600" dirty="0" smtClean="0"/>
              <a:t>Random access</a:t>
            </a:r>
          </a:p>
          <a:p>
            <a:pPr lvl="1"/>
            <a:r>
              <a:rPr lang="en-US" sz="2000" dirty="0" smtClean="0"/>
              <a:t>Delay lines (1947 – mid 1950s (and beyond))</a:t>
            </a:r>
          </a:p>
          <a:p>
            <a:pPr lvl="2"/>
            <a:r>
              <a:rPr lang="en-US" sz="1600" dirty="0" smtClean="0"/>
              <a:t>1 </a:t>
            </a:r>
            <a:r>
              <a:rPr lang="en-US" sz="1600" dirty="0" err="1" smtClean="0"/>
              <a:t>kbit</a:t>
            </a:r>
            <a:endParaRPr lang="en-US" sz="1600" dirty="0" smtClean="0"/>
          </a:p>
          <a:p>
            <a:pPr lvl="2"/>
            <a:r>
              <a:rPr lang="en-US" sz="1600" dirty="0" smtClean="0"/>
              <a:t>Sequential access</a:t>
            </a:r>
          </a:p>
          <a:p>
            <a:r>
              <a:rPr lang="en-US" sz="2400" dirty="0" smtClean="0"/>
              <a:t>After core memory</a:t>
            </a:r>
          </a:p>
          <a:p>
            <a:pPr lvl="1"/>
            <a:r>
              <a:rPr lang="en-US" sz="2000" dirty="0" smtClean="0"/>
              <a:t>Semiconductor integrated circuits (early 1970s – now)</a:t>
            </a:r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8244408" y="626867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z-Cyrl-AZ" b="1" dirty="0" smtClean="0">
                <a:solidFill>
                  <a:srgbClr val="FF0000"/>
                </a:solidFill>
                <a:latin typeface="Calibri"/>
              </a:rPr>
              <a:t>҉</a:t>
            </a:r>
            <a:endParaRPr lang="en-A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6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brief history of computer memory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521252"/>
              </p:ext>
            </p:extLst>
          </p:nvPr>
        </p:nvGraphicFramePr>
        <p:xfrm>
          <a:off x="611188" y="908050"/>
          <a:ext cx="4632579" cy="5608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Worksheet" r:id="rId4" imgW="5514975" imgH="6677025" progId="Excel.Sheet.12">
                  <p:embed/>
                </p:oleObj>
              </mc:Choice>
              <mc:Fallback>
                <p:oleObj name="Worksheet" r:id="rId4" imgW="5514975" imgH="6677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1188" y="908050"/>
                        <a:ext cx="4632579" cy="5608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467544" y="2346537"/>
            <a:ext cx="3240360" cy="3385157"/>
          </a:xfrm>
          <a:prstGeom prst="roundRect">
            <a:avLst>
              <a:gd name="adj" fmla="val 6308"/>
            </a:avLst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ular Callout 9"/>
          <p:cNvSpPr/>
          <p:nvPr/>
        </p:nvSpPr>
        <p:spPr>
          <a:xfrm>
            <a:off x="5364088" y="2924944"/>
            <a:ext cx="1944216" cy="1114171"/>
          </a:xfrm>
          <a:prstGeom prst="wedgeRectCallout">
            <a:avLst>
              <a:gd name="adj1" fmla="val -134543"/>
              <a:gd name="adj2" fmla="val -55553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lifetime of core memory, around 20 years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724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did it work?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Ampere’s Law: A current generates a magnetic</a:t>
            </a:r>
            <a:br>
              <a:rPr lang="en-US" sz="2400" dirty="0" smtClean="0"/>
            </a:br>
            <a:r>
              <a:rPr lang="en-US" sz="2400" dirty="0" smtClean="0"/>
              <a:t>field encircling the wire</a:t>
            </a:r>
          </a:p>
          <a:p>
            <a:r>
              <a:rPr lang="en-US" sz="2400" dirty="0" smtClean="0"/>
              <a:t>Place a ferromagnetic ring around the wire and</a:t>
            </a:r>
            <a:br>
              <a:rPr lang="en-US" sz="2400" dirty="0" smtClean="0"/>
            </a:br>
            <a:r>
              <a:rPr lang="en-US" sz="2400" dirty="0" smtClean="0"/>
              <a:t>the magnetic field can induce a permanent magnetic field in the ring</a:t>
            </a:r>
          </a:p>
          <a:p>
            <a:pPr lvl="1"/>
            <a:r>
              <a:rPr lang="en-US" sz="2000" dirty="0" smtClean="0"/>
              <a:t>Clockwise = 0</a:t>
            </a:r>
          </a:p>
          <a:p>
            <a:pPr lvl="1"/>
            <a:r>
              <a:rPr lang="en-US" sz="2000" dirty="0" smtClean="0"/>
              <a:t>Anti-clockwise = 1</a:t>
            </a:r>
          </a:p>
          <a:p>
            <a:r>
              <a:rPr lang="en-US" sz="2400" dirty="0" smtClean="0"/>
              <a:t>So we can store 0 and 1 values in a ferrite ring, but how can we read the value back?</a:t>
            </a:r>
          </a:p>
          <a:p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908721"/>
            <a:ext cx="1555616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4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 2,708,722 – An Wang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5626968" cy="514543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Magnetic field in the ring is not proportional to the current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000" dirty="0" smtClean="0"/>
          </a:p>
          <a:p>
            <a:endParaRPr lang="en-US" sz="2400" dirty="0" smtClean="0"/>
          </a:p>
          <a:p>
            <a:pPr lvl="1"/>
            <a:endParaRPr lang="en-US" sz="20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Faraday’s Law: change in magnetic field induces a current in a nearby conductor</a:t>
            </a:r>
          </a:p>
          <a:p>
            <a:pPr lvl="1"/>
            <a:r>
              <a:rPr lang="en-US" sz="2000" dirty="0" smtClean="0"/>
              <a:t>Add a second “sense” wire through the ring</a:t>
            </a:r>
          </a:p>
          <a:p>
            <a:pPr lvl="1"/>
            <a:r>
              <a:rPr lang="en-US" sz="2000" dirty="0" smtClean="0"/>
              <a:t>Sense wire detects the flip as a pulse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908720"/>
            <a:ext cx="2763590" cy="43319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42" y="1862816"/>
            <a:ext cx="3140866" cy="29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6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 2,708,722 – An Wang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5626968" cy="514543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Destructive read:</a:t>
            </a:r>
          </a:p>
          <a:p>
            <a:pPr lvl="1"/>
            <a:r>
              <a:rPr lang="en-US" sz="2000" dirty="0" smtClean="0"/>
              <a:t>Write “0” value</a:t>
            </a:r>
          </a:p>
          <a:p>
            <a:pPr lvl="1"/>
            <a:r>
              <a:rPr lang="en-US" sz="2000" dirty="0" smtClean="0"/>
              <a:t>If sense wire detects a flip,</a:t>
            </a:r>
          </a:p>
          <a:p>
            <a:pPr lvl="2"/>
            <a:r>
              <a:rPr lang="en-US" sz="1600" dirty="0" smtClean="0"/>
              <a:t>The previous value was “1”</a:t>
            </a:r>
          </a:p>
          <a:p>
            <a:pPr lvl="2"/>
            <a:r>
              <a:rPr lang="en-US" sz="1600" dirty="0" smtClean="0"/>
              <a:t>Rewrite the “1” value back</a:t>
            </a:r>
          </a:p>
          <a:p>
            <a:pPr lvl="1"/>
            <a:r>
              <a:rPr lang="en-US" sz="2000" dirty="0" smtClean="0"/>
              <a:t>otherwise, do nothing</a:t>
            </a:r>
          </a:p>
          <a:p>
            <a:pPr lvl="1"/>
            <a:r>
              <a:rPr lang="en-US" sz="2000" dirty="0" smtClean="0"/>
              <a:t>Wang created a 50-bit shift register form of memory using this technique</a:t>
            </a:r>
          </a:p>
          <a:p>
            <a:r>
              <a:rPr lang="en-US" sz="2400" dirty="0" smtClean="0"/>
              <a:t>In 1955, Wang sold the patent to IBM for $500,000</a:t>
            </a:r>
          </a:p>
          <a:p>
            <a:pPr lvl="1"/>
            <a:r>
              <a:rPr lang="en-US" sz="1600" dirty="0" smtClean="0"/>
              <a:t>That’s about $4.5M in today’s money…</a:t>
            </a:r>
          </a:p>
          <a:p>
            <a:pPr lvl="1"/>
            <a:r>
              <a:rPr lang="en-US" sz="1600" dirty="0" smtClean="0"/>
              <a:t>Wang went on to form Wang Laboratories and </a:t>
            </a:r>
            <a:r>
              <a:rPr lang="en-US" sz="1600" dirty="0" err="1" smtClean="0"/>
              <a:t>revolutionise</a:t>
            </a:r>
            <a:r>
              <a:rPr lang="en-US" sz="1600" dirty="0" smtClean="0"/>
              <a:t> office computing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This work is licensed under a Creative Commons Attribution 4.0 International License.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908720"/>
            <a:ext cx="2763590" cy="433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3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emg-cc-b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12879</TotalTime>
  <Words>800</Words>
  <Application>Microsoft Office PowerPoint</Application>
  <PresentationFormat>On-screen Show (4:3)</PresentationFormat>
  <Paragraphs>183</Paragraphs>
  <Slides>16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semg-cc-by</vt:lpstr>
      <vt:lpstr>Flow</vt:lpstr>
      <vt:lpstr>Worksheet</vt:lpstr>
      <vt:lpstr>A trip down memory lane</vt:lpstr>
      <vt:lpstr>Agenda</vt:lpstr>
      <vt:lpstr>What does core memory look like?</vt:lpstr>
      <vt:lpstr>What does core memory look like?</vt:lpstr>
      <vt:lpstr>A brief history of computer memory</vt:lpstr>
      <vt:lpstr>A brief history of computer memory</vt:lpstr>
      <vt:lpstr>How did it work?</vt:lpstr>
      <vt:lpstr>US 2,708,722 – An Wang</vt:lpstr>
      <vt:lpstr>US 2,708,722 – An Wang</vt:lpstr>
      <vt:lpstr>US 2,736,880 – Jay Forrester</vt:lpstr>
      <vt:lpstr>Into the third dimension</vt:lpstr>
      <vt:lpstr>Performance</vt:lpstr>
      <vt:lpstr>Proof-of-concept</vt:lpstr>
      <vt:lpstr>Proof-of-concept</vt:lpstr>
      <vt:lpstr>Proof-of-concept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Software Development – part I</dc:title>
  <dc:creator>Rolfe</dc:creator>
  <cp:lastModifiedBy>Rolfe</cp:lastModifiedBy>
  <cp:revision>202</cp:revision>
  <cp:lastPrinted>2015-02-28T02:46:19Z</cp:lastPrinted>
  <dcterms:created xsi:type="dcterms:W3CDTF">2014-02-17T09:24:27Z</dcterms:created>
  <dcterms:modified xsi:type="dcterms:W3CDTF">2015-09-15T09:12:58Z</dcterms:modified>
</cp:coreProperties>
</file>